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embeddedFontLst>
    <p:embeddedFont>
      <p:font typeface="Metrophobic" panose="020B0604020202020204" charset="0"/>
      <p:regular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3" d="100"/>
          <a:sy n="153" d="100"/>
        </p:scale>
        <p:origin x="730" y="11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2ef70dedcd7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2ef70dedcd7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2ef70dedcd7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2ef70dedcd7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ef70dedcd7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ef70dedcd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ef70dedcd7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ef70dedcd7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ef70dedcd7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ef70dedcd7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ef70dedcd7_0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ef70dedcd7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ef70dedcd7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ef70dedcd7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ef70dedcd7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2ef70dedcd7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ef70dedcd7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2ef70dedcd7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2ef70dedcd7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2ef70dedcd7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i"/>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i"/>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nuortentiedeakatemia.fi/2022/06/14/ymparisto-ja-ilmastoministeri-maria-ohisalo-pitaa-nuorten-tiedeakatemian-kannanottoa-tarkeana-keskustelunavauksena/"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s://nuortentiedeakatemia.fi/2024/06/19/nuorten-tiedeakatemia-aloitti-yhteistyon-synespod-tiedeneuvontaverkoston-kanssa/"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nuortentiedeakatemia.fi/tutkija-tavattavissa/"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hyperlink" Target="https://nuortentiedeakatemia.fi/tutkija-tavattavissa/tutkij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nuortentiedeakatemia.fi/yaflyhyesti/hallitus-ja-toimintaryhmat/"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s://nuortentiedeakatemia.fi/yaflyhyesti/yhteystiedo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forms.gle/kxDkewmnwhcPAcDfA" TargetMode="External"/><Relationship Id="rId7" Type="http://schemas.openxmlformats.org/officeDocument/2006/relationships/hyperlink" Target="mailto:riikka.hiltunen@yaf.fi"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s://docs.google.com/document/d/1033IsH0X6rnHXGn0Tqh4FrJTJdZjIJ8Y/edit" TargetMode="External"/><Relationship Id="rId5" Type="http://schemas.openxmlformats.org/officeDocument/2006/relationships/hyperlink" Target="https://forms.gle/RnS2nz3BuMb6UDwx8" TargetMode="External"/><Relationship Id="rId4" Type="http://schemas.openxmlformats.org/officeDocument/2006/relationships/hyperlink" Target="https://forms.gle/wuX6bX7qQTHiAdT47"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youtube.com/channel/UC_2-wX8I71LUrLuh98eRzig" TargetMode="External"/><Relationship Id="rId3" Type="http://schemas.openxmlformats.org/officeDocument/2006/relationships/hyperlink" Target="https://join.slack.com/t/yaf-fi/shared_invite/zt-2oga45qlt-oOuC2LB9kYqsogbOeT43pA" TargetMode="External"/><Relationship Id="rId7" Type="http://schemas.openxmlformats.org/officeDocument/2006/relationships/hyperlink" Target="https://www.facebook.com/nuortentiedeakatemia"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hyperlink" Target="https://twitter.com/yaf_fi" TargetMode="External"/><Relationship Id="rId5" Type="http://schemas.openxmlformats.org/officeDocument/2006/relationships/hyperlink" Target="https://nuortentiedeakatemia.fi/category/tutkimukselle-kasvot/" TargetMode="External"/><Relationship Id="rId4" Type="http://schemas.openxmlformats.org/officeDocument/2006/relationships/hyperlink" Target="https://nuortentiedeakatemia.fi/jasenet/"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playlist?list=PLfJipTeBqxH_UF6KR-SiLrxDfl6AwGtAE"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s://docs.google.com/document/d/1Ankuvjrkww_CFWLy2OU4pCJF0zHQF7a2ZNOthQ54s1s/edit"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subTitle" idx="1"/>
          </p:nvPr>
        </p:nvSpPr>
        <p:spPr>
          <a:xfrm>
            <a:off x="311700" y="2834125"/>
            <a:ext cx="8520600" cy="1388100"/>
          </a:xfrm>
          <a:prstGeom prst="rect">
            <a:avLst/>
          </a:prstGeom>
        </p:spPr>
        <p:txBody>
          <a:bodyPr spcFirstLastPara="1" wrap="square" lIns="91425" tIns="91425" rIns="91425" bIns="91425" anchor="t" anchorCtr="0">
            <a:normAutofit fontScale="62500" lnSpcReduction="20000"/>
          </a:bodyPr>
          <a:lstStyle/>
          <a:p>
            <a:pPr marL="0" lvl="0" indent="0" algn="ctr" rtl="0">
              <a:spcBef>
                <a:spcPts val="0"/>
              </a:spcBef>
              <a:spcAft>
                <a:spcPts val="0"/>
              </a:spcAft>
              <a:buClr>
                <a:schemeClr val="dk1"/>
              </a:buClr>
              <a:buSzPts val="688"/>
              <a:buFont typeface="Arial"/>
              <a:buNone/>
            </a:pPr>
            <a:r>
              <a:rPr lang="fi" sz="5200">
                <a:solidFill>
                  <a:schemeClr val="dk1"/>
                </a:solidFill>
                <a:latin typeface="Metrophobic"/>
                <a:ea typeface="Metrophobic"/>
                <a:cs typeface="Metrophobic"/>
                <a:sym typeface="Metrophobic"/>
              </a:rPr>
              <a:t>Nuorten Tiedeakatemian jäsenyys</a:t>
            </a:r>
            <a:endParaRPr sz="5200">
              <a:solidFill>
                <a:schemeClr val="dk1"/>
              </a:solidFill>
              <a:latin typeface="Metrophobic"/>
              <a:ea typeface="Metrophobic"/>
              <a:cs typeface="Metrophobic"/>
              <a:sym typeface="Metrophobic"/>
            </a:endParaRPr>
          </a:p>
          <a:p>
            <a:pPr marL="0" lvl="0" indent="0" algn="ctr" rtl="0">
              <a:spcBef>
                <a:spcPts val="0"/>
              </a:spcBef>
              <a:spcAft>
                <a:spcPts val="0"/>
              </a:spcAft>
              <a:buClr>
                <a:schemeClr val="dk1"/>
              </a:buClr>
              <a:buSzPts val="688"/>
              <a:buFont typeface="Arial"/>
              <a:buNone/>
            </a:pPr>
            <a:r>
              <a:rPr lang="fi" sz="5200">
                <a:solidFill>
                  <a:schemeClr val="dk1"/>
                </a:solidFill>
                <a:latin typeface="Metrophobic"/>
                <a:ea typeface="Metrophobic"/>
                <a:cs typeface="Metrophobic"/>
                <a:sym typeface="Metrophobic"/>
              </a:rPr>
              <a:t>Käytännön infoa</a:t>
            </a:r>
            <a:endParaRPr sz="5200">
              <a:solidFill>
                <a:schemeClr val="dk1"/>
              </a:solidFill>
              <a:latin typeface="Metrophobic"/>
              <a:ea typeface="Metrophobic"/>
              <a:cs typeface="Metrophobic"/>
              <a:sym typeface="Metrophobic"/>
            </a:endParaRPr>
          </a:p>
          <a:p>
            <a:pPr marL="0" lvl="0" indent="0" algn="ctr" rtl="0">
              <a:spcBef>
                <a:spcPts val="0"/>
              </a:spcBef>
              <a:spcAft>
                <a:spcPts val="0"/>
              </a:spcAft>
              <a:buClr>
                <a:schemeClr val="dk1"/>
              </a:buClr>
              <a:buSzPts val="688"/>
              <a:buFont typeface="Arial"/>
              <a:buNone/>
            </a:pPr>
            <a:endParaRPr sz="5200">
              <a:solidFill>
                <a:schemeClr val="dk1"/>
              </a:solidFill>
              <a:latin typeface="Metrophobic"/>
              <a:ea typeface="Metrophobic"/>
              <a:cs typeface="Metrophobic"/>
              <a:sym typeface="Metrophobic"/>
            </a:endParaRPr>
          </a:p>
        </p:txBody>
      </p:sp>
      <p:pic>
        <p:nvPicPr>
          <p:cNvPr id="55" name="Google Shape;55;p13"/>
          <p:cNvPicPr preferRelativeResize="0"/>
          <p:nvPr/>
        </p:nvPicPr>
        <p:blipFill>
          <a:blip r:embed="rId3">
            <a:alphaModFix/>
          </a:blip>
          <a:stretch>
            <a:fillRect/>
          </a:stretch>
        </p:blipFill>
        <p:spPr>
          <a:xfrm>
            <a:off x="2057400" y="1277225"/>
            <a:ext cx="4920825" cy="11650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xfrm>
            <a:off x="311700" y="2676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i" b="1">
                <a:solidFill>
                  <a:schemeClr val="accent5"/>
                </a:solidFill>
                <a:latin typeface="Metrophobic"/>
                <a:ea typeface="Metrophobic"/>
                <a:cs typeface="Metrophobic"/>
                <a:sym typeface="Metrophobic"/>
              </a:rPr>
              <a:t>Yksittäiset projektit</a:t>
            </a:r>
            <a:endParaRPr b="1">
              <a:solidFill>
                <a:schemeClr val="accent5"/>
              </a:solidFill>
              <a:latin typeface="Metrophobic"/>
              <a:ea typeface="Metrophobic"/>
              <a:cs typeface="Metrophobic"/>
              <a:sym typeface="Metrophobic"/>
            </a:endParaRPr>
          </a:p>
        </p:txBody>
      </p:sp>
      <p:sp>
        <p:nvSpPr>
          <p:cNvPr id="108" name="Google Shape;108;p22"/>
          <p:cNvSpPr txBox="1">
            <a:spLocks noGrp="1"/>
          </p:cNvSpPr>
          <p:nvPr>
            <p:ph type="body" idx="1"/>
          </p:nvPr>
        </p:nvSpPr>
        <p:spPr>
          <a:xfrm>
            <a:off x="311700" y="840350"/>
            <a:ext cx="8520600" cy="3728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Tiedotamme jäsenistöä suunnitteilla olevista projekteista ja mahdollisista rahoitushauista ja suunnitteluryhmiin saa mielellään liittyä mukaan</a:t>
            </a:r>
            <a:endParaRPr>
              <a:solidFill>
                <a:schemeClr val="dk1"/>
              </a:solidFill>
              <a:latin typeface="Metrophobic"/>
              <a:ea typeface="Metrophobic"/>
              <a:cs typeface="Metrophobic"/>
              <a:sym typeface="Metrophobic"/>
            </a:endParaRPr>
          </a:p>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Hallitukselle ja tiedekoordinaattorille saa esittää myös ideoita uusiksi projekteiksi</a:t>
            </a:r>
            <a:endParaRPr>
              <a:solidFill>
                <a:schemeClr val="dk1"/>
              </a:solidFill>
              <a:latin typeface="Metrophobic"/>
              <a:ea typeface="Metrophobic"/>
              <a:cs typeface="Metrophobic"/>
              <a:sym typeface="Metrophobic"/>
            </a:endParaRPr>
          </a:p>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Esimerkkejä projekteista, joihin (hallituksen ulkopuolisetkin) jäsenet ovat aktiivisesti osallistuneet:</a:t>
            </a:r>
            <a:endParaRPr>
              <a:solidFill>
                <a:schemeClr val="dk1"/>
              </a:solidFill>
              <a:latin typeface="Metrophobic"/>
              <a:ea typeface="Metrophobic"/>
              <a:cs typeface="Metrophobic"/>
              <a:sym typeface="Metrophobic"/>
            </a:endParaRPr>
          </a:p>
          <a:p>
            <a:pPr marL="914400" lvl="1" indent="-317500" algn="l" rtl="0">
              <a:spcBef>
                <a:spcPts val="0"/>
              </a:spcBef>
              <a:spcAft>
                <a:spcPts val="0"/>
              </a:spcAft>
              <a:buClr>
                <a:schemeClr val="dk1"/>
              </a:buClr>
              <a:buSzPts val="1400"/>
              <a:buFont typeface="Metrophobic"/>
              <a:buChar char="-"/>
            </a:pPr>
            <a:r>
              <a:rPr lang="fi">
                <a:solidFill>
                  <a:schemeClr val="dk1"/>
                </a:solidFill>
                <a:latin typeface="Metrophobic"/>
                <a:ea typeface="Metrophobic"/>
                <a:cs typeface="Metrophobic"/>
                <a:sym typeface="Metrophobic"/>
              </a:rPr>
              <a:t>Keväällä 2022 laadittu kannanotto ilmastonmuutoksen hillitsemiseksi. Kannanoton laatimiseen osallistui 12 jäsentä eri tieteenaloilta. </a:t>
            </a:r>
            <a:r>
              <a:rPr lang="fi" u="sng">
                <a:solidFill>
                  <a:schemeClr val="hlink"/>
                </a:solidFill>
                <a:latin typeface="Metrophobic"/>
                <a:ea typeface="Metrophobic"/>
                <a:cs typeface="Metrophobic"/>
                <a:sym typeface="Metrophobic"/>
                <a:hlinkClick r:id="rId3"/>
              </a:rPr>
              <a:t>Kannanottoa koskeva uutinen</a:t>
            </a:r>
            <a:r>
              <a:rPr lang="fi">
                <a:solidFill>
                  <a:schemeClr val="dk1"/>
                </a:solidFill>
                <a:latin typeface="Metrophobic"/>
                <a:ea typeface="Metrophobic"/>
                <a:cs typeface="Metrophobic"/>
                <a:sym typeface="Metrophobic"/>
              </a:rPr>
              <a:t>.</a:t>
            </a:r>
            <a:endParaRPr>
              <a:solidFill>
                <a:schemeClr val="accent5"/>
              </a:solidFill>
              <a:latin typeface="Metrophobic"/>
              <a:ea typeface="Metrophobic"/>
              <a:cs typeface="Metrophobic"/>
              <a:sym typeface="Metrophobic"/>
            </a:endParaRPr>
          </a:p>
          <a:p>
            <a:pPr marL="914400" lvl="1" indent="-317500" algn="l" rtl="0">
              <a:spcBef>
                <a:spcPts val="0"/>
              </a:spcBef>
              <a:spcAft>
                <a:spcPts val="0"/>
              </a:spcAft>
              <a:buClr>
                <a:schemeClr val="dk1"/>
              </a:buClr>
              <a:buSzPts val="1400"/>
              <a:buFont typeface="Metrophobic"/>
              <a:buChar char="-"/>
            </a:pPr>
            <a:r>
              <a:rPr lang="fi">
                <a:solidFill>
                  <a:schemeClr val="dk1"/>
                </a:solidFill>
                <a:latin typeface="Metrophobic"/>
                <a:ea typeface="Metrophobic"/>
                <a:cs typeface="Metrophobic"/>
                <a:sym typeface="Metrophobic"/>
              </a:rPr>
              <a:t>Syksyllä 2024 aloittava nuorille suunnattu tiedeverkkolehti. Suunnittelutyöryhmässä koordinaattorien lisäksi 7 jäsentä</a:t>
            </a:r>
            <a:endParaRPr>
              <a:solidFill>
                <a:schemeClr val="dk1"/>
              </a:solidFill>
              <a:latin typeface="Metrophobic"/>
              <a:ea typeface="Metrophobic"/>
              <a:cs typeface="Metrophobic"/>
              <a:sym typeface="Metrophobic"/>
            </a:endParaRPr>
          </a:p>
          <a:p>
            <a:pPr marL="914400" lvl="1" indent="-317500" algn="l" rtl="0">
              <a:spcBef>
                <a:spcPts val="0"/>
              </a:spcBef>
              <a:spcAft>
                <a:spcPts val="0"/>
              </a:spcAft>
              <a:buClr>
                <a:schemeClr val="dk1"/>
              </a:buClr>
              <a:buSzPts val="1400"/>
              <a:buFont typeface="Metrophobic"/>
              <a:buChar char="-"/>
            </a:pPr>
            <a:r>
              <a:rPr lang="fi">
                <a:solidFill>
                  <a:schemeClr val="dk1"/>
                </a:solidFill>
                <a:latin typeface="Metrophobic"/>
                <a:ea typeface="Metrophobic"/>
                <a:cs typeface="Metrophobic"/>
                <a:sym typeface="Metrophobic"/>
              </a:rPr>
              <a:t>YAFin edustaminen </a:t>
            </a:r>
            <a:r>
              <a:rPr lang="fi" u="sng">
                <a:solidFill>
                  <a:schemeClr val="hlink"/>
                </a:solidFill>
                <a:latin typeface="Metrophobic"/>
                <a:ea typeface="Metrophobic"/>
                <a:cs typeface="Metrophobic"/>
                <a:sym typeface="Metrophobic"/>
                <a:hlinkClick r:id="rId4"/>
              </a:rPr>
              <a:t>SYNESPOD-workshopeissa</a:t>
            </a:r>
            <a:r>
              <a:rPr lang="fi">
                <a:solidFill>
                  <a:schemeClr val="dk1"/>
                </a:solidFill>
                <a:latin typeface="Metrophobic"/>
                <a:ea typeface="Metrophobic"/>
                <a:cs typeface="Metrophobic"/>
                <a:sym typeface="Metrophobic"/>
              </a:rPr>
              <a:t> keväällä 2024</a:t>
            </a:r>
            <a:endParaRPr>
              <a:solidFill>
                <a:schemeClr val="dk1"/>
              </a:solidFill>
              <a:latin typeface="Metrophobic"/>
              <a:ea typeface="Metrophobic"/>
              <a:cs typeface="Metrophobic"/>
              <a:sym typeface="Metrophobic"/>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i" b="1">
                <a:solidFill>
                  <a:schemeClr val="accent5"/>
                </a:solidFill>
                <a:latin typeface="Metrophobic"/>
                <a:ea typeface="Metrophobic"/>
                <a:cs typeface="Metrophobic"/>
                <a:sym typeface="Metrophobic"/>
              </a:rPr>
              <a:t>Tutkija tavattavissa</a:t>
            </a:r>
            <a:endParaRPr b="1">
              <a:solidFill>
                <a:schemeClr val="accent5"/>
              </a:solidFill>
              <a:latin typeface="Metrophobic"/>
              <a:ea typeface="Metrophobic"/>
              <a:cs typeface="Metrophobic"/>
              <a:sym typeface="Metrophobic"/>
            </a:endParaRPr>
          </a:p>
        </p:txBody>
      </p:sp>
      <p:sp>
        <p:nvSpPr>
          <p:cNvPr id="114" name="Google Shape;114;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Font typeface="Metrophobic"/>
              <a:buChar char="●"/>
            </a:pPr>
            <a:r>
              <a:rPr lang="fi" u="sng">
                <a:solidFill>
                  <a:schemeClr val="hlink"/>
                </a:solidFill>
                <a:latin typeface="Metrophobic"/>
                <a:ea typeface="Metrophobic"/>
                <a:cs typeface="Metrophobic"/>
                <a:sym typeface="Metrophobic"/>
                <a:hlinkClick r:id="rId3"/>
              </a:rPr>
              <a:t>Tutkija tavattavissa</a:t>
            </a:r>
            <a:r>
              <a:rPr lang="fi">
                <a:solidFill>
                  <a:schemeClr val="dk1"/>
                </a:solidFill>
                <a:latin typeface="Metrophobic"/>
                <a:ea typeface="Metrophobic"/>
                <a:cs typeface="Metrophobic"/>
                <a:sym typeface="Metrophobic"/>
              </a:rPr>
              <a:t> on Nuorten Tiedeakatemian menestyksekäs etätiedekasvatuspalvelu</a:t>
            </a:r>
            <a:endParaRPr>
              <a:solidFill>
                <a:schemeClr val="dk1"/>
              </a:solidFill>
              <a:latin typeface="Metrophobic"/>
              <a:ea typeface="Metrophobic"/>
              <a:cs typeface="Metrophobic"/>
              <a:sym typeface="Metrophobic"/>
            </a:endParaRPr>
          </a:p>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Pooliin voi ilmoittautua </a:t>
            </a:r>
            <a:r>
              <a:rPr lang="fi" u="sng">
                <a:solidFill>
                  <a:schemeClr val="hlink"/>
                </a:solidFill>
                <a:latin typeface="Metrophobic"/>
                <a:ea typeface="Metrophobic"/>
                <a:cs typeface="Metrophobic"/>
                <a:sym typeface="Metrophobic"/>
                <a:hlinkClick r:id="rId4"/>
              </a:rPr>
              <a:t>täältä</a:t>
            </a:r>
            <a:endParaRPr>
              <a:solidFill>
                <a:schemeClr val="dk1"/>
              </a:solidFill>
              <a:latin typeface="Metrophobic"/>
              <a:ea typeface="Metrophobic"/>
              <a:cs typeface="Metrophobic"/>
              <a:sym typeface="Metrophobic"/>
            </a:endParaRPr>
          </a:p>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Koordinaattori välittää tutkijoille vierailupyyntöjä, ja vierailuja voi tehdä omien resurssiensa mukaisesti</a:t>
            </a:r>
            <a:endParaRPr>
              <a:solidFill>
                <a:schemeClr val="dk1"/>
              </a:solidFill>
              <a:latin typeface="Metrophobic"/>
              <a:ea typeface="Metrophobic"/>
              <a:cs typeface="Metrophobic"/>
              <a:sym typeface="Metrophobic"/>
            </a:endParaRPr>
          </a:p>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Syksyllä 2024 lanseerataan palveluun kytketty </a:t>
            </a:r>
            <a:r>
              <a:rPr lang="fi" i="1">
                <a:solidFill>
                  <a:schemeClr val="dk1"/>
                </a:solidFill>
                <a:latin typeface="Metrophobic"/>
                <a:ea typeface="Metrophobic"/>
                <a:cs typeface="Metrophobic"/>
                <a:sym typeface="Metrophobic"/>
              </a:rPr>
              <a:t>Mene ja tiedä</a:t>
            </a:r>
            <a:r>
              <a:rPr lang="fi">
                <a:solidFill>
                  <a:schemeClr val="dk1"/>
                </a:solidFill>
                <a:latin typeface="Metrophobic"/>
                <a:ea typeface="Metrophobic"/>
                <a:cs typeface="Metrophobic"/>
                <a:sym typeface="Metrophobic"/>
              </a:rPr>
              <a:t> -verkkolehti, jossa poolilaiset voivat julkaista lyhennettyjä yleistajuisia versioita vertaisarvioiduista artikkeleistaan</a:t>
            </a:r>
            <a:endParaRPr>
              <a:solidFill>
                <a:schemeClr val="dk1"/>
              </a:solidFill>
              <a:latin typeface="Metrophobic"/>
              <a:ea typeface="Metrophobic"/>
              <a:cs typeface="Metrophobic"/>
              <a:sym typeface="Metrophobic"/>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i" b="1">
                <a:solidFill>
                  <a:schemeClr val="accent5"/>
                </a:solidFill>
                <a:latin typeface="Metrophobic"/>
                <a:ea typeface="Metrophobic"/>
                <a:cs typeface="Metrophobic"/>
                <a:sym typeface="Metrophobic"/>
              </a:rPr>
              <a:t>Yleistä jäsenyydestä</a:t>
            </a:r>
            <a:endParaRPr b="1">
              <a:solidFill>
                <a:schemeClr val="accent5"/>
              </a:solidFill>
              <a:latin typeface="Metrophobic"/>
              <a:ea typeface="Metrophobic"/>
              <a:cs typeface="Metrophobic"/>
              <a:sym typeface="Metrophobic"/>
            </a:endParaRPr>
          </a:p>
        </p:txBody>
      </p:sp>
      <p:sp>
        <p:nvSpPr>
          <p:cNvPr id="61" name="Google Shape;61;p14"/>
          <p:cNvSpPr txBox="1">
            <a:spLocks noGrp="1"/>
          </p:cNvSpPr>
          <p:nvPr>
            <p:ph type="body" idx="1"/>
          </p:nvPr>
        </p:nvSpPr>
        <p:spPr>
          <a:xfrm>
            <a:off x="311700" y="1251400"/>
            <a:ext cx="8520600" cy="3317400"/>
          </a:xfrm>
          <a:prstGeom prst="rect">
            <a:avLst/>
          </a:prstGeom>
        </p:spPr>
        <p:txBody>
          <a:bodyPr spcFirstLastPara="1" wrap="square" lIns="91425" tIns="91425" rIns="91425" bIns="91425" anchor="t" anchorCtr="0">
            <a:normAutofit lnSpcReduction="20000"/>
          </a:bodyPr>
          <a:lstStyle/>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Suomalainen Tiedeakatemia kutsuu vuosittain noin 20 nuorta tutkijaa Nuorten Tiedeakatemian (Young Academy Finland, YAF) jäseneksi eri ryhmien ehdotusten pohjalta. YAF on yksi ryhmistä, ja YAFin omat ehdotukset valitaan avoimella jäsenhaulla. Joukossa on siis sekä jäsenyyttään itse hakeneita tutkijoita, että heitä, joille jäsenyys on saattanut tulla yllätyksenä</a:t>
            </a:r>
            <a:endParaRPr>
              <a:solidFill>
                <a:schemeClr val="dk1"/>
              </a:solidFill>
              <a:latin typeface="Metrophobic"/>
              <a:ea typeface="Metrophobic"/>
              <a:cs typeface="Metrophobic"/>
              <a:sym typeface="Metrophobic"/>
            </a:endParaRPr>
          </a:p>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Jäsenkausi kestää neljä vuotta, minkä jälkeen jäsenet siirtyvät alumniin</a:t>
            </a:r>
            <a:endParaRPr>
              <a:solidFill>
                <a:schemeClr val="dk1"/>
              </a:solidFill>
              <a:latin typeface="Metrophobic"/>
              <a:ea typeface="Metrophobic"/>
              <a:cs typeface="Metrophobic"/>
              <a:sym typeface="Metrophobic"/>
            </a:endParaRPr>
          </a:p>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Toimintaan osallistuminen on vapaaehtoista, mutta toivomme luonnollisesti, että kukin jäsenistä osallistuu ainakin jossain vaiheessa kauttaan aktiivisemmin - tapoja siihen on monia! Näistä voit lukea lisää dioista 6-11.</a:t>
            </a:r>
            <a:endParaRPr>
              <a:solidFill>
                <a:schemeClr val="dk1"/>
              </a:solidFill>
              <a:latin typeface="Metrophobic"/>
              <a:ea typeface="Metrophobic"/>
              <a:cs typeface="Metrophobic"/>
              <a:sym typeface="Metrophobic"/>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i" b="1">
                <a:solidFill>
                  <a:schemeClr val="accent5"/>
                </a:solidFill>
                <a:latin typeface="Metrophobic"/>
                <a:ea typeface="Metrophobic"/>
                <a:cs typeface="Metrophobic"/>
                <a:sym typeface="Metrophobic"/>
              </a:rPr>
              <a:t>YAF organisaationa</a:t>
            </a:r>
            <a:endParaRPr b="1">
              <a:solidFill>
                <a:schemeClr val="accent5"/>
              </a:solidFill>
              <a:latin typeface="Metrophobic"/>
              <a:ea typeface="Metrophobic"/>
              <a:cs typeface="Metrophobic"/>
              <a:sym typeface="Metrophobic"/>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18690" algn="l" rtl="0">
              <a:lnSpc>
                <a:spcPct val="105000"/>
              </a:lnSpc>
              <a:spcBef>
                <a:spcPts val="0"/>
              </a:spcBef>
              <a:spcAft>
                <a:spcPts val="0"/>
              </a:spcAft>
              <a:buClr>
                <a:schemeClr val="dk1"/>
              </a:buClr>
              <a:buSzPts val="1419"/>
              <a:buFont typeface="Metrophobic"/>
              <a:buChar char="●"/>
            </a:pPr>
            <a:r>
              <a:rPr lang="fi" sz="1418">
                <a:solidFill>
                  <a:schemeClr val="dk1"/>
                </a:solidFill>
                <a:latin typeface="Metrophobic"/>
                <a:ea typeface="Metrophobic"/>
                <a:cs typeface="Metrophobic"/>
                <a:sym typeface="Metrophobic"/>
              </a:rPr>
              <a:t>YAF toimii Suomalaisen Tiedeakatemian yhteydessä rekisteröimättömänä yhdistyksenä. YAF on kannanotoissaan itsenäinen, mutta hallinnollisesti osa Suomalaista Tiedeakatemiaa</a:t>
            </a:r>
            <a:endParaRPr sz="1418">
              <a:solidFill>
                <a:schemeClr val="dk1"/>
              </a:solidFill>
              <a:latin typeface="Metrophobic"/>
              <a:ea typeface="Metrophobic"/>
              <a:cs typeface="Metrophobic"/>
              <a:sym typeface="Metrophobic"/>
            </a:endParaRPr>
          </a:p>
          <a:p>
            <a:pPr marL="457200" lvl="0" indent="-318690" algn="l" rtl="0">
              <a:lnSpc>
                <a:spcPct val="105000"/>
              </a:lnSpc>
              <a:spcBef>
                <a:spcPts val="0"/>
              </a:spcBef>
              <a:spcAft>
                <a:spcPts val="0"/>
              </a:spcAft>
              <a:buClr>
                <a:schemeClr val="dk1"/>
              </a:buClr>
              <a:buSzPts val="1419"/>
              <a:buFont typeface="Metrophobic"/>
              <a:buChar char="●"/>
            </a:pPr>
            <a:r>
              <a:rPr lang="fi" sz="1418">
                <a:solidFill>
                  <a:schemeClr val="dk1"/>
                </a:solidFill>
                <a:latin typeface="Metrophobic"/>
                <a:ea typeface="Metrophobic"/>
                <a:cs typeface="Metrophobic"/>
                <a:sym typeface="Metrophobic"/>
              </a:rPr>
              <a:t>YAFin toimintaa koordinoi palkattu tiedekoordinaattori 50-70-prosenttisella työajalla. Lisäksi hankerahoituksella palkataan muita työntekijöitä. Kaudella 2024-2025 YAFissa työskentelee tiedekoordinaattori / </a:t>
            </a:r>
            <a:r>
              <a:rPr lang="fi" sz="1418" i="1">
                <a:solidFill>
                  <a:schemeClr val="dk1"/>
                </a:solidFill>
                <a:latin typeface="Metrophobic"/>
                <a:ea typeface="Metrophobic"/>
                <a:cs typeface="Metrophobic"/>
                <a:sym typeface="Metrophobic"/>
              </a:rPr>
              <a:t>Mene ja tiedä</a:t>
            </a:r>
            <a:r>
              <a:rPr lang="fi" sz="1418">
                <a:solidFill>
                  <a:schemeClr val="dk1"/>
                </a:solidFill>
                <a:latin typeface="Metrophobic"/>
                <a:ea typeface="Metrophobic"/>
                <a:cs typeface="Metrophobic"/>
                <a:sym typeface="Metrophobic"/>
              </a:rPr>
              <a:t> -lehden päätoimittaja Riikka Hiltunen (100 % työaika), tiedekasvatuskoordinaattori Kim Krappala (100 % työaika) ja Tutkija tavattavissa -kaksikieliskoordinaattori Selja Taipale (20-40% työaika)</a:t>
            </a:r>
            <a:endParaRPr sz="1418">
              <a:solidFill>
                <a:schemeClr val="dk1"/>
              </a:solidFill>
              <a:latin typeface="Metrophobic"/>
              <a:ea typeface="Metrophobic"/>
              <a:cs typeface="Metrophobic"/>
              <a:sym typeface="Metrophobic"/>
            </a:endParaRPr>
          </a:p>
          <a:p>
            <a:pPr marL="457200" lvl="0" indent="-318690" algn="l" rtl="0">
              <a:lnSpc>
                <a:spcPct val="105000"/>
              </a:lnSpc>
              <a:spcBef>
                <a:spcPts val="0"/>
              </a:spcBef>
              <a:spcAft>
                <a:spcPts val="0"/>
              </a:spcAft>
              <a:buClr>
                <a:schemeClr val="dk1"/>
              </a:buClr>
              <a:buSzPts val="1419"/>
              <a:buFont typeface="Metrophobic"/>
              <a:buChar char="●"/>
            </a:pPr>
            <a:r>
              <a:rPr lang="fi" sz="1418">
                <a:solidFill>
                  <a:schemeClr val="dk1"/>
                </a:solidFill>
                <a:latin typeface="Metrophobic"/>
                <a:ea typeface="Metrophobic"/>
                <a:cs typeface="Metrophobic"/>
                <a:sym typeface="Metrophobic"/>
              </a:rPr>
              <a:t>Toimintaa suunnittelee tiedekoordinaattorin kanssa 6-10-henkinen hallitus, jossa on jäseniä kustakin vuosikerrasta</a:t>
            </a:r>
            <a:endParaRPr sz="1418">
              <a:solidFill>
                <a:schemeClr val="dk1"/>
              </a:solidFill>
              <a:latin typeface="Metrophobic"/>
              <a:ea typeface="Metrophobic"/>
              <a:cs typeface="Metrophobic"/>
              <a:sym typeface="Metrophobic"/>
            </a:endParaRPr>
          </a:p>
          <a:p>
            <a:pPr marL="457200" lvl="0" indent="-318690" algn="l" rtl="0">
              <a:lnSpc>
                <a:spcPct val="105000"/>
              </a:lnSpc>
              <a:spcBef>
                <a:spcPts val="0"/>
              </a:spcBef>
              <a:spcAft>
                <a:spcPts val="0"/>
              </a:spcAft>
              <a:buClr>
                <a:schemeClr val="dk1"/>
              </a:buClr>
              <a:buSzPts val="1419"/>
              <a:buFont typeface="Metrophobic"/>
              <a:buChar char="●"/>
            </a:pPr>
            <a:r>
              <a:rPr lang="fi" sz="1418">
                <a:solidFill>
                  <a:schemeClr val="dk1"/>
                </a:solidFill>
                <a:latin typeface="Metrophobic"/>
                <a:ea typeface="Metrophobic"/>
                <a:cs typeface="Metrophobic"/>
                <a:sym typeface="Metrophobic"/>
              </a:rPr>
              <a:t>Syyskokouksessa päätetään kullekin toimintakaudelle toimintaryhmät, joiden vetäjät ovat hallituksen jäseniä, mutta joiden toimintaan myös muut jäsenet voivat halutessaan osallistua</a:t>
            </a:r>
            <a:endParaRPr sz="1418">
              <a:solidFill>
                <a:schemeClr val="dk1"/>
              </a:solidFill>
              <a:latin typeface="Metrophobic"/>
              <a:ea typeface="Metrophobic"/>
              <a:cs typeface="Metrophobic"/>
              <a:sym typeface="Metrophobic"/>
            </a:endParaRPr>
          </a:p>
          <a:p>
            <a:pPr marL="457200" lvl="0" indent="-318690" algn="l" rtl="0">
              <a:lnSpc>
                <a:spcPct val="105000"/>
              </a:lnSpc>
              <a:spcBef>
                <a:spcPts val="0"/>
              </a:spcBef>
              <a:spcAft>
                <a:spcPts val="0"/>
              </a:spcAft>
              <a:buClr>
                <a:schemeClr val="dk1"/>
              </a:buClr>
              <a:buSzPts val="1419"/>
              <a:buFont typeface="Metrophobic"/>
              <a:buChar char="●"/>
            </a:pPr>
            <a:r>
              <a:rPr lang="fi" sz="1418" u="sng">
                <a:solidFill>
                  <a:schemeClr val="hlink"/>
                </a:solidFill>
                <a:latin typeface="Metrophobic"/>
                <a:ea typeface="Metrophobic"/>
                <a:cs typeface="Metrophobic"/>
                <a:sym typeface="Metrophobic"/>
                <a:hlinkClick r:id="rId3"/>
              </a:rPr>
              <a:t>Hallitus ja toimintaryhmät 2023-2024</a:t>
            </a:r>
            <a:endParaRPr sz="1418">
              <a:solidFill>
                <a:schemeClr val="dk1"/>
              </a:solidFill>
              <a:latin typeface="Metrophobic"/>
              <a:ea typeface="Metrophobic"/>
              <a:cs typeface="Metrophobic"/>
              <a:sym typeface="Metrophobic"/>
            </a:endParaRPr>
          </a:p>
          <a:p>
            <a:pPr marL="457200" lvl="0" indent="-318690" algn="l" rtl="0">
              <a:lnSpc>
                <a:spcPct val="105000"/>
              </a:lnSpc>
              <a:spcBef>
                <a:spcPts val="0"/>
              </a:spcBef>
              <a:spcAft>
                <a:spcPts val="0"/>
              </a:spcAft>
              <a:buClr>
                <a:schemeClr val="dk1"/>
              </a:buClr>
              <a:buSzPts val="1419"/>
              <a:buFont typeface="Metrophobic"/>
              <a:buChar char="●"/>
            </a:pPr>
            <a:r>
              <a:rPr lang="fi" sz="1418" u="sng">
                <a:solidFill>
                  <a:schemeClr val="hlink"/>
                </a:solidFill>
                <a:latin typeface="Metrophobic"/>
                <a:ea typeface="Metrophobic"/>
                <a:cs typeface="Metrophobic"/>
                <a:sym typeface="Metrophobic"/>
                <a:hlinkClick r:id="rId4"/>
              </a:rPr>
              <a:t>Henkilöstö</a:t>
            </a:r>
            <a:endParaRPr sz="1418">
              <a:solidFill>
                <a:schemeClr val="dk1"/>
              </a:solidFill>
              <a:latin typeface="Metrophobic"/>
              <a:ea typeface="Metrophobic"/>
              <a:cs typeface="Metrophobic"/>
              <a:sym typeface="Metrophobic"/>
            </a:endParaRPr>
          </a:p>
          <a:p>
            <a:pPr marL="457200" lvl="0" indent="0" algn="l" rtl="0">
              <a:lnSpc>
                <a:spcPct val="105000"/>
              </a:lnSpc>
              <a:spcBef>
                <a:spcPts val="1200"/>
              </a:spcBef>
              <a:spcAft>
                <a:spcPts val="0"/>
              </a:spcAft>
              <a:buSzPts val="358"/>
              <a:buNone/>
            </a:pPr>
            <a:endParaRPr sz="685">
              <a:solidFill>
                <a:schemeClr val="dk1"/>
              </a:solidFill>
              <a:latin typeface="Metrophobic"/>
              <a:ea typeface="Metrophobic"/>
              <a:cs typeface="Metrophobic"/>
              <a:sym typeface="Metrophobic"/>
            </a:endParaRPr>
          </a:p>
          <a:p>
            <a:pPr marL="457200" lvl="0" indent="0" algn="l" rtl="0">
              <a:lnSpc>
                <a:spcPct val="105000"/>
              </a:lnSpc>
              <a:spcBef>
                <a:spcPts val="1200"/>
              </a:spcBef>
              <a:spcAft>
                <a:spcPts val="1200"/>
              </a:spcAft>
              <a:buSzPts val="358"/>
              <a:buNone/>
            </a:pPr>
            <a:endParaRPr sz="685">
              <a:solidFill>
                <a:schemeClr val="dk1"/>
              </a:solidFill>
              <a:latin typeface="Metrophobic"/>
              <a:ea typeface="Metrophobic"/>
              <a:cs typeface="Metrophobic"/>
              <a:sym typeface="Metrophobic"/>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i" b="1">
                <a:solidFill>
                  <a:schemeClr val="accent5"/>
                </a:solidFill>
                <a:latin typeface="Metrophobic"/>
                <a:ea typeface="Metrophobic"/>
                <a:cs typeface="Metrophobic"/>
                <a:sym typeface="Metrophobic"/>
              </a:rPr>
              <a:t>Jäsentiedot, matkalaskut</a:t>
            </a:r>
            <a:endParaRPr b="1">
              <a:solidFill>
                <a:schemeClr val="accent5"/>
              </a:solidFill>
              <a:latin typeface="Metrophobic"/>
              <a:ea typeface="Metrophobic"/>
              <a:cs typeface="Metrophobic"/>
              <a:sym typeface="Metrophobic"/>
            </a:endParaRP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Keräämme jäsenistä tietoa tilastointia ja toiminnan suunnittelua varten. Mikäli et ole jo täyttänyt tietojasi, teethän sen pikimmiten seuraavien linkkien kautta:</a:t>
            </a:r>
            <a:endParaRPr>
              <a:solidFill>
                <a:schemeClr val="dk1"/>
              </a:solidFill>
              <a:latin typeface="Metrophobic"/>
              <a:ea typeface="Metrophobic"/>
              <a:cs typeface="Metrophobic"/>
              <a:sym typeface="Metrophobic"/>
            </a:endParaRPr>
          </a:p>
          <a:p>
            <a:pPr marL="914400" lvl="1" indent="-317500" algn="l" rtl="0">
              <a:spcBef>
                <a:spcPts val="0"/>
              </a:spcBef>
              <a:spcAft>
                <a:spcPts val="0"/>
              </a:spcAft>
              <a:buClr>
                <a:schemeClr val="dk1"/>
              </a:buClr>
              <a:buSzPts val="1400"/>
              <a:buFont typeface="Metrophobic"/>
              <a:buChar char="-"/>
            </a:pPr>
            <a:r>
              <a:rPr lang="fi" u="sng">
                <a:solidFill>
                  <a:schemeClr val="hlink"/>
                </a:solidFill>
                <a:latin typeface="Metrophobic"/>
                <a:ea typeface="Metrophobic"/>
                <a:cs typeface="Metrophobic"/>
                <a:sym typeface="Metrophobic"/>
                <a:hlinkClick r:id="rId3"/>
              </a:rPr>
              <a:t>Jäsenet 2024-2028</a:t>
            </a:r>
            <a:endParaRPr>
              <a:solidFill>
                <a:schemeClr val="dk1"/>
              </a:solidFill>
              <a:latin typeface="Metrophobic"/>
              <a:ea typeface="Metrophobic"/>
              <a:cs typeface="Metrophobic"/>
              <a:sym typeface="Metrophobic"/>
            </a:endParaRPr>
          </a:p>
          <a:p>
            <a:pPr marL="914400" lvl="1" indent="-317500" algn="l" rtl="0">
              <a:spcBef>
                <a:spcPts val="0"/>
              </a:spcBef>
              <a:spcAft>
                <a:spcPts val="0"/>
              </a:spcAft>
              <a:buClr>
                <a:schemeClr val="dk1"/>
              </a:buClr>
              <a:buSzPts val="1400"/>
              <a:buFont typeface="Metrophobic"/>
              <a:buChar char="-"/>
            </a:pPr>
            <a:r>
              <a:rPr lang="fi" u="sng">
                <a:solidFill>
                  <a:schemeClr val="hlink"/>
                </a:solidFill>
                <a:latin typeface="Metrophobic"/>
                <a:ea typeface="Metrophobic"/>
                <a:cs typeface="Metrophobic"/>
                <a:sym typeface="Metrophobic"/>
                <a:hlinkClick r:id="rId4"/>
              </a:rPr>
              <a:t>Jäsenet 2021-2025, 2022-2026 ja 2023-2027</a:t>
            </a:r>
            <a:endParaRPr>
              <a:solidFill>
                <a:schemeClr val="dk1"/>
              </a:solidFill>
              <a:latin typeface="Metrophobic"/>
              <a:ea typeface="Metrophobic"/>
              <a:cs typeface="Metrophobic"/>
              <a:sym typeface="Metrophobic"/>
            </a:endParaRPr>
          </a:p>
          <a:p>
            <a:pPr marL="914400" lvl="1" indent="-317500" algn="l" rtl="0">
              <a:spcBef>
                <a:spcPts val="0"/>
              </a:spcBef>
              <a:spcAft>
                <a:spcPts val="0"/>
              </a:spcAft>
              <a:buClr>
                <a:schemeClr val="dk1"/>
              </a:buClr>
              <a:buSzPts val="1400"/>
              <a:buFont typeface="Metrophobic"/>
              <a:buChar char="-"/>
            </a:pPr>
            <a:r>
              <a:rPr lang="fi" u="sng">
                <a:solidFill>
                  <a:schemeClr val="hlink"/>
                </a:solidFill>
                <a:latin typeface="Metrophobic"/>
                <a:ea typeface="Metrophobic"/>
                <a:cs typeface="Metrophobic"/>
                <a:sym typeface="Metrophobic"/>
                <a:hlinkClick r:id="rId5"/>
              </a:rPr>
              <a:t>Jäsenet 2020-2024 (tulevat alumnit)</a:t>
            </a:r>
            <a:endParaRPr>
              <a:solidFill>
                <a:schemeClr val="dk1"/>
              </a:solidFill>
              <a:latin typeface="Metrophobic"/>
              <a:ea typeface="Metrophobic"/>
              <a:cs typeface="Metrophobic"/>
              <a:sym typeface="Metrophobic"/>
            </a:endParaRPr>
          </a:p>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Korvaamme jäsenten matkakuluja osallistumisista Nuorten Tiedeakatemian tilaisuuksiin mahdollisuuksien mukaan. Tiedotamme erikseen kunkin tapahtuman kohdalla kulujen korvaamisesta. Täytetty </a:t>
            </a:r>
            <a:r>
              <a:rPr lang="fi" u="sng">
                <a:solidFill>
                  <a:schemeClr val="hlink"/>
                </a:solidFill>
                <a:latin typeface="Metrophobic"/>
                <a:ea typeface="Metrophobic"/>
                <a:cs typeface="Metrophobic"/>
                <a:sym typeface="Metrophobic"/>
                <a:hlinkClick r:id="rId6"/>
              </a:rPr>
              <a:t>matkalaskupohja </a:t>
            </a:r>
            <a:r>
              <a:rPr lang="fi">
                <a:solidFill>
                  <a:schemeClr val="dk1"/>
                </a:solidFill>
                <a:latin typeface="Metrophobic"/>
                <a:ea typeface="Metrophobic"/>
                <a:cs typeface="Metrophobic"/>
                <a:sym typeface="Metrophobic"/>
              </a:rPr>
              <a:t>tulee toimittaa tositteineen tiedekoordinaattorille (</a:t>
            </a:r>
            <a:r>
              <a:rPr lang="fi" u="sng">
                <a:solidFill>
                  <a:schemeClr val="dk1"/>
                </a:solidFill>
                <a:latin typeface="Metrophobic"/>
                <a:ea typeface="Metrophobic"/>
                <a:cs typeface="Metrophobic"/>
                <a:sym typeface="Metrophobic"/>
                <a:hlinkClick r:id="rId7">
                  <a:extLst>
                    <a:ext uri="{A12FA001-AC4F-418D-AE19-62706E023703}">
                      <ahyp:hlinkClr xmlns:ahyp="http://schemas.microsoft.com/office/drawing/2018/hyperlinkcolor" val="tx"/>
                    </a:ext>
                  </a:extLst>
                </a:hlinkClick>
              </a:rPr>
              <a:t>riikka.hiltunen@yaf.fi</a:t>
            </a:r>
            <a:r>
              <a:rPr lang="fi">
                <a:solidFill>
                  <a:schemeClr val="dk1"/>
                </a:solidFill>
                <a:latin typeface="Metrophobic"/>
                <a:ea typeface="Metrophobic"/>
                <a:cs typeface="Metrophobic"/>
                <a:sym typeface="Metrophobic"/>
              </a:rPr>
              <a:t>). </a:t>
            </a:r>
            <a:endParaRPr>
              <a:solidFill>
                <a:schemeClr val="dk1"/>
              </a:solidFill>
              <a:latin typeface="Metrophobic"/>
              <a:ea typeface="Metrophobic"/>
              <a:cs typeface="Metrophobic"/>
              <a:sym typeface="Metrophobic"/>
            </a:endParaRPr>
          </a:p>
          <a:p>
            <a:pPr marL="457200" lvl="0" indent="0" algn="l" rtl="0">
              <a:spcBef>
                <a:spcPts val="1200"/>
              </a:spcBef>
              <a:spcAft>
                <a:spcPts val="12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i" b="1">
                <a:solidFill>
                  <a:schemeClr val="accent5"/>
                </a:solidFill>
                <a:latin typeface="Metrophobic"/>
                <a:ea typeface="Metrophobic"/>
                <a:cs typeface="Metrophobic"/>
                <a:sym typeface="Metrophobic"/>
              </a:rPr>
              <a:t>Ulkoinen ja sisäinen viestintä</a:t>
            </a:r>
            <a:endParaRPr b="1">
              <a:solidFill>
                <a:schemeClr val="accent5"/>
              </a:solidFill>
              <a:latin typeface="Metrophobic"/>
              <a:ea typeface="Metrophobic"/>
              <a:cs typeface="Metrophobic"/>
              <a:sym typeface="Metrophobic"/>
            </a:endParaRPr>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Sisäiseen viestintään käytämme sähköpostia ja Slack-alustaa (harkitsemme siirtymistä Teamsiin). </a:t>
            </a:r>
            <a:r>
              <a:rPr lang="fi" u="sng">
                <a:solidFill>
                  <a:schemeClr val="hlink"/>
                </a:solidFill>
                <a:latin typeface="Metrophobic"/>
                <a:ea typeface="Metrophobic"/>
                <a:cs typeface="Metrophobic"/>
                <a:sym typeface="Metrophobic"/>
                <a:hlinkClick r:id="rId3"/>
              </a:rPr>
              <a:t>Liittymislinkki Slackiin</a:t>
            </a:r>
            <a:r>
              <a:rPr lang="fi">
                <a:solidFill>
                  <a:schemeClr val="dk1"/>
                </a:solidFill>
                <a:latin typeface="Metrophobic"/>
                <a:ea typeface="Metrophobic"/>
                <a:cs typeface="Metrophobic"/>
                <a:sym typeface="Metrophobic"/>
              </a:rPr>
              <a:t> (voimassa 9.9. saakka)</a:t>
            </a:r>
            <a:endParaRPr>
              <a:solidFill>
                <a:schemeClr val="dk1"/>
              </a:solidFill>
              <a:latin typeface="Metrophobic"/>
              <a:ea typeface="Metrophobic"/>
              <a:cs typeface="Metrophobic"/>
              <a:sym typeface="Metrophobic"/>
            </a:endParaRPr>
          </a:p>
          <a:p>
            <a:pPr marL="457200" lvl="0" indent="-342900" algn="l" rtl="0">
              <a:spcBef>
                <a:spcPts val="0"/>
              </a:spcBef>
              <a:spcAft>
                <a:spcPts val="0"/>
              </a:spcAft>
              <a:buClr>
                <a:schemeClr val="dk1"/>
              </a:buClr>
              <a:buSzPts val="1800"/>
              <a:buFont typeface="Metrophobic"/>
              <a:buChar char="-"/>
            </a:pPr>
            <a:r>
              <a:rPr lang="fi" u="sng">
                <a:solidFill>
                  <a:schemeClr val="hlink"/>
                </a:solidFill>
                <a:latin typeface="Metrophobic"/>
                <a:ea typeface="Metrophobic"/>
                <a:cs typeface="Metrophobic"/>
                <a:sym typeface="Metrophobic"/>
                <a:hlinkClick r:id="rId4"/>
              </a:rPr>
              <a:t>Jäsenprofiileja </a:t>
            </a:r>
            <a:r>
              <a:rPr lang="fi">
                <a:solidFill>
                  <a:schemeClr val="dk1"/>
                </a:solidFill>
                <a:latin typeface="Metrophobic"/>
                <a:ea typeface="Metrophobic"/>
                <a:cs typeface="Metrophobic"/>
                <a:sym typeface="Metrophobic"/>
              </a:rPr>
              <a:t>varten voit toimittaa tekstiä suomeksi ja englanniksi (ja tarvittaessa kuvan) tiedekoordinaattorille</a:t>
            </a:r>
            <a:endParaRPr>
              <a:solidFill>
                <a:schemeClr val="dk1"/>
              </a:solidFill>
              <a:latin typeface="Metrophobic"/>
              <a:ea typeface="Metrophobic"/>
              <a:cs typeface="Metrophobic"/>
              <a:sym typeface="Metrophobic"/>
            </a:endParaRPr>
          </a:p>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Jaamme mielellämme tietoa esimerkiksi tutkijoidemme mediaesiintymisistä. Tiedekoordinaattorille voi vinkata näistä.</a:t>
            </a:r>
            <a:endParaRPr>
              <a:solidFill>
                <a:schemeClr val="dk1"/>
              </a:solidFill>
              <a:latin typeface="Metrophobic"/>
              <a:ea typeface="Metrophobic"/>
              <a:cs typeface="Metrophobic"/>
              <a:sym typeface="Metrophobic"/>
            </a:endParaRPr>
          </a:p>
          <a:p>
            <a:pPr marL="457200" lvl="0" indent="-342900" algn="l" rtl="0">
              <a:spcBef>
                <a:spcPts val="0"/>
              </a:spcBef>
              <a:spcAft>
                <a:spcPts val="0"/>
              </a:spcAft>
              <a:buClr>
                <a:schemeClr val="dk1"/>
              </a:buClr>
              <a:buSzPts val="1800"/>
              <a:buFont typeface="Metrophobic"/>
              <a:buChar char="-"/>
            </a:pPr>
            <a:r>
              <a:rPr lang="fi" u="sng">
                <a:solidFill>
                  <a:schemeClr val="hlink"/>
                </a:solidFill>
                <a:latin typeface="Metrophobic"/>
                <a:ea typeface="Metrophobic"/>
                <a:cs typeface="Metrophobic"/>
                <a:sym typeface="Metrophobic"/>
                <a:hlinkClick r:id="rId5"/>
              </a:rPr>
              <a:t>Tutkimukselle kasvot -sarjassa</a:t>
            </a:r>
            <a:r>
              <a:rPr lang="fi">
                <a:solidFill>
                  <a:schemeClr val="dk1"/>
                </a:solidFill>
                <a:latin typeface="Metrophobic"/>
                <a:ea typeface="Metrophobic"/>
                <a:cs typeface="Metrophobic"/>
                <a:sym typeface="Metrophobic"/>
              </a:rPr>
              <a:t> haastatellaan jäseniä, pääpaino uusimmissa jäsenissä. Tiedekoordinaattorille voi ehdottaa itseään haastateltavaksi</a:t>
            </a:r>
            <a:endParaRPr>
              <a:solidFill>
                <a:schemeClr val="dk1"/>
              </a:solidFill>
              <a:latin typeface="Metrophobic"/>
              <a:ea typeface="Metrophobic"/>
              <a:cs typeface="Metrophobic"/>
              <a:sym typeface="Metrophobic"/>
            </a:endParaRPr>
          </a:p>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Somekanavista käytössämme on </a:t>
            </a:r>
            <a:r>
              <a:rPr lang="fi" u="sng">
                <a:solidFill>
                  <a:schemeClr val="hlink"/>
                </a:solidFill>
                <a:latin typeface="Metrophobic"/>
                <a:ea typeface="Metrophobic"/>
                <a:cs typeface="Metrophobic"/>
                <a:sym typeface="Metrophobic"/>
                <a:hlinkClick r:id="rId6"/>
              </a:rPr>
              <a:t>X</a:t>
            </a:r>
            <a:r>
              <a:rPr lang="fi">
                <a:solidFill>
                  <a:schemeClr val="dk1"/>
                </a:solidFill>
                <a:latin typeface="Metrophobic"/>
                <a:ea typeface="Metrophobic"/>
                <a:cs typeface="Metrophobic"/>
                <a:sym typeface="Metrophobic"/>
              </a:rPr>
              <a:t>, </a:t>
            </a:r>
            <a:r>
              <a:rPr lang="fi" u="sng">
                <a:solidFill>
                  <a:schemeClr val="hlink"/>
                </a:solidFill>
                <a:latin typeface="Metrophobic"/>
                <a:ea typeface="Metrophobic"/>
                <a:cs typeface="Metrophobic"/>
                <a:sym typeface="Metrophobic"/>
                <a:hlinkClick r:id="rId7"/>
              </a:rPr>
              <a:t>Facebook</a:t>
            </a:r>
            <a:r>
              <a:rPr lang="fi">
                <a:solidFill>
                  <a:schemeClr val="dk1"/>
                </a:solidFill>
                <a:latin typeface="Metrophobic"/>
                <a:ea typeface="Metrophobic"/>
                <a:cs typeface="Metrophobic"/>
                <a:sym typeface="Metrophobic"/>
              </a:rPr>
              <a:t> ja </a:t>
            </a:r>
            <a:r>
              <a:rPr lang="fi" u="sng">
                <a:solidFill>
                  <a:schemeClr val="hlink"/>
                </a:solidFill>
                <a:latin typeface="Metrophobic"/>
                <a:ea typeface="Metrophobic"/>
                <a:cs typeface="Metrophobic"/>
                <a:sym typeface="Metrophobic"/>
                <a:hlinkClick r:id="rId8"/>
              </a:rPr>
              <a:t>YouTube</a:t>
            </a:r>
            <a:r>
              <a:rPr lang="fi">
                <a:solidFill>
                  <a:schemeClr val="dk1"/>
                </a:solidFill>
                <a:latin typeface="Metrophobic"/>
                <a:ea typeface="Metrophobic"/>
                <a:cs typeface="Metrophobic"/>
                <a:sym typeface="Metrophobic"/>
              </a:rPr>
              <a:t>, mahdollisesti pian myös LinkedIn. Seuraathan meitä ja jaat postauksiamme!</a:t>
            </a:r>
            <a:endParaRPr>
              <a:solidFill>
                <a:schemeClr val="dk1"/>
              </a:solidFill>
              <a:latin typeface="Metrophobic"/>
              <a:ea typeface="Metrophobic"/>
              <a:cs typeface="Metrophobic"/>
              <a:sym typeface="Metrophobic"/>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body" idx="1"/>
          </p:nvPr>
        </p:nvSpPr>
        <p:spPr>
          <a:xfrm>
            <a:off x="311700" y="1929550"/>
            <a:ext cx="8520600" cy="2626500"/>
          </a:xfrm>
          <a:prstGeom prst="rect">
            <a:avLst/>
          </a:prstGeom>
        </p:spPr>
        <p:txBody>
          <a:bodyPr spcFirstLastPara="1" wrap="square" lIns="91425" tIns="91425" rIns="91425" bIns="91425" anchor="t" anchorCtr="0">
            <a:normAutofit/>
          </a:bodyPr>
          <a:lstStyle/>
          <a:p>
            <a:pPr marL="0" lvl="0" indent="0" algn="ctr" rtl="0">
              <a:lnSpc>
                <a:spcPct val="100000"/>
              </a:lnSpc>
              <a:spcBef>
                <a:spcPts val="0"/>
              </a:spcBef>
              <a:spcAft>
                <a:spcPts val="0"/>
              </a:spcAft>
              <a:buClr>
                <a:schemeClr val="dk1"/>
              </a:buClr>
              <a:buSzPts val="1100"/>
              <a:buFont typeface="Arial"/>
              <a:buNone/>
            </a:pPr>
            <a:r>
              <a:rPr lang="fi" sz="3700" b="1">
                <a:solidFill>
                  <a:schemeClr val="accent5"/>
                </a:solidFill>
                <a:latin typeface="Metrophobic"/>
                <a:ea typeface="Metrophobic"/>
                <a:cs typeface="Metrophobic"/>
                <a:sym typeface="Metrophobic"/>
              </a:rPr>
              <a:t>Tapoja osallistua toimintaan</a:t>
            </a:r>
            <a:endParaRPr sz="2700" b="1">
              <a:solidFill>
                <a:schemeClr val="accent5"/>
              </a:solidFill>
              <a:latin typeface="Metrophobic"/>
              <a:ea typeface="Metrophobic"/>
              <a:cs typeface="Metrophobic"/>
              <a:sym typeface="Metrophobic"/>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i" b="1">
                <a:solidFill>
                  <a:schemeClr val="accent5"/>
                </a:solidFill>
                <a:latin typeface="Metrophobic"/>
                <a:ea typeface="Metrophobic"/>
                <a:cs typeface="Metrophobic"/>
                <a:sym typeface="Metrophobic"/>
              </a:rPr>
              <a:t>Akatemiaklubit ja muut kokoontumiset</a:t>
            </a:r>
            <a:endParaRPr b="1">
              <a:solidFill>
                <a:schemeClr val="accent5"/>
              </a:solidFill>
              <a:latin typeface="Metrophobic"/>
              <a:ea typeface="Metrophobic"/>
              <a:cs typeface="Metrophobic"/>
              <a:sym typeface="Metrophobic"/>
            </a:endParaRPr>
          </a:p>
        </p:txBody>
      </p:sp>
      <p:sp>
        <p:nvSpPr>
          <p:cNvPr id="90" name="Google Shape;90;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10000"/>
          </a:bodyPr>
          <a:lstStyle/>
          <a:p>
            <a:pPr marL="457200" lvl="0" indent="-334327" algn="l" rtl="0">
              <a:spcBef>
                <a:spcPts val="0"/>
              </a:spcBef>
              <a:spcAft>
                <a:spcPts val="0"/>
              </a:spcAft>
              <a:buClr>
                <a:srgbClr val="000000"/>
              </a:buClr>
              <a:buSzPct val="100000"/>
              <a:buFont typeface="Metrophobic"/>
              <a:buChar char="●"/>
            </a:pPr>
            <a:r>
              <a:rPr lang="fi">
                <a:solidFill>
                  <a:srgbClr val="000000"/>
                </a:solidFill>
                <a:latin typeface="Metrophobic"/>
                <a:ea typeface="Metrophobic"/>
                <a:cs typeface="Metrophobic"/>
                <a:sym typeface="Metrophobic"/>
              </a:rPr>
              <a:t>Akatemiaklubit ovat Nuorten Tiedeakatemian sisäisiä tapahtumia, joissa uusimman kauden jäsenet esittelevät tutkimustaan. Esitelmät ja paneelit taltioidaan YAFin </a:t>
            </a:r>
            <a:r>
              <a:rPr lang="fi" u="sng">
                <a:solidFill>
                  <a:schemeClr val="hlink"/>
                </a:solidFill>
                <a:latin typeface="Metrophobic"/>
                <a:ea typeface="Metrophobic"/>
                <a:cs typeface="Metrophobic"/>
                <a:sym typeface="Metrophobic"/>
                <a:hlinkClick r:id="rId3"/>
              </a:rPr>
              <a:t>YouTube-kanavalle</a:t>
            </a:r>
            <a:r>
              <a:rPr lang="fi">
                <a:solidFill>
                  <a:srgbClr val="000000"/>
                </a:solidFill>
                <a:latin typeface="Metrophobic"/>
                <a:ea typeface="Metrophobic"/>
                <a:cs typeface="Metrophobic"/>
                <a:sym typeface="Metrophobic"/>
              </a:rPr>
              <a:t>. Iltapäivien ohjelmassa on kutsuttuja puhujia, workshopeja tai muuta vuorovaikutteista toimintaa. Uusien jäsenten esitelmävuorot jaetaan syyskokouksen jälkeen. Matkakulut korvataan esiintyjille, mahdollisuuksien mukaan muillekin. </a:t>
            </a:r>
            <a:r>
              <a:rPr lang="fi" u="sng">
                <a:solidFill>
                  <a:schemeClr val="hlink"/>
                </a:solidFill>
                <a:latin typeface="Metrophobic"/>
                <a:ea typeface="Metrophobic"/>
                <a:cs typeface="Metrophobic"/>
                <a:sym typeface="Metrophobic"/>
                <a:hlinkClick r:id="rId4"/>
              </a:rPr>
              <a:t>Täältä lisää tietoa ja ohjeet esitelmän valmisteluun</a:t>
            </a:r>
            <a:r>
              <a:rPr lang="fi">
                <a:solidFill>
                  <a:srgbClr val="000000"/>
                </a:solidFill>
                <a:latin typeface="Metrophobic"/>
                <a:ea typeface="Metrophobic"/>
                <a:cs typeface="Metrophobic"/>
                <a:sym typeface="Metrophobic"/>
              </a:rPr>
              <a:t>.</a:t>
            </a:r>
            <a:endParaRPr>
              <a:solidFill>
                <a:srgbClr val="000000"/>
              </a:solidFill>
              <a:latin typeface="Metrophobic"/>
              <a:ea typeface="Metrophobic"/>
              <a:cs typeface="Metrophobic"/>
              <a:sym typeface="Metrophobic"/>
            </a:endParaRPr>
          </a:p>
          <a:p>
            <a:pPr marL="457200" lvl="0" indent="-334327" algn="l" rtl="0">
              <a:spcBef>
                <a:spcPts val="0"/>
              </a:spcBef>
              <a:spcAft>
                <a:spcPts val="0"/>
              </a:spcAft>
              <a:buClr>
                <a:srgbClr val="000000"/>
              </a:buClr>
              <a:buSzPct val="100000"/>
              <a:buFont typeface="Metrophobic"/>
              <a:buChar char="●"/>
            </a:pPr>
            <a:r>
              <a:rPr lang="fi">
                <a:solidFill>
                  <a:srgbClr val="000000"/>
                </a:solidFill>
                <a:latin typeface="Metrophobic"/>
                <a:ea typeface="Metrophobic"/>
                <a:cs typeface="Metrophobic"/>
                <a:sym typeface="Metrophobic"/>
              </a:rPr>
              <a:t>Järjestämme myös muita kokoontumisia, esimerkiksi pikkujouluja. Syksyllä 2024 starttaa etäkahvit erilaisten tutkijan uraan liittyvien teemojen ympärillä.</a:t>
            </a:r>
            <a:endParaRPr>
              <a:solidFill>
                <a:srgbClr val="000000"/>
              </a:solidFill>
              <a:latin typeface="Metrophobic"/>
              <a:ea typeface="Metrophobic"/>
              <a:cs typeface="Metrophobic"/>
              <a:sym typeface="Metrophobic"/>
            </a:endParaRPr>
          </a:p>
          <a:p>
            <a:pPr marL="0" lvl="0" indent="0" algn="l" rtl="0">
              <a:spcBef>
                <a:spcPts val="1200"/>
              </a:spcBef>
              <a:spcAft>
                <a:spcPts val="0"/>
              </a:spcAft>
              <a:buNone/>
            </a:pPr>
            <a:endParaRPr>
              <a:solidFill>
                <a:srgbClr val="000000"/>
              </a:solidFill>
              <a:latin typeface="Metrophobic"/>
              <a:ea typeface="Metrophobic"/>
              <a:cs typeface="Metrophobic"/>
              <a:sym typeface="Metrophobic"/>
            </a:endParaRPr>
          </a:p>
          <a:p>
            <a:pPr marL="0" lvl="0" indent="0" algn="l" rtl="0">
              <a:spcBef>
                <a:spcPts val="1200"/>
              </a:spcBef>
              <a:spcAft>
                <a:spcPts val="1200"/>
              </a:spcAft>
              <a:buNone/>
            </a:pPr>
            <a:endParaRPr>
              <a:solidFill>
                <a:srgbClr val="000000"/>
              </a:solidFill>
              <a:latin typeface="Metrophobic"/>
              <a:ea typeface="Metrophobic"/>
              <a:cs typeface="Metrophobic"/>
              <a:sym typeface="Metrophobic"/>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0"/>
          <p:cNvSpPr txBox="1">
            <a:spLocks noGrp="1"/>
          </p:cNvSpPr>
          <p:nvPr>
            <p:ph type="title"/>
          </p:nvPr>
        </p:nvSpPr>
        <p:spPr>
          <a:xfrm>
            <a:off x="311700" y="7117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i" b="1">
                <a:solidFill>
                  <a:schemeClr val="accent5"/>
                </a:solidFill>
                <a:latin typeface="Metrophobic"/>
                <a:ea typeface="Metrophobic"/>
                <a:cs typeface="Metrophobic"/>
                <a:sym typeface="Metrophobic"/>
              </a:rPr>
              <a:t>Toimintaryhmiin osallistuminen</a:t>
            </a:r>
            <a:endParaRPr b="1">
              <a:solidFill>
                <a:schemeClr val="accent5"/>
              </a:solidFill>
              <a:latin typeface="Metrophobic"/>
              <a:ea typeface="Metrophobic"/>
              <a:cs typeface="Metrophobic"/>
              <a:sym typeface="Metrophobic"/>
            </a:endParaRPr>
          </a:p>
        </p:txBody>
      </p:sp>
      <p:sp>
        <p:nvSpPr>
          <p:cNvPr id="96" name="Google Shape;96;p20"/>
          <p:cNvSpPr txBox="1">
            <a:spLocks noGrp="1"/>
          </p:cNvSpPr>
          <p:nvPr>
            <p:ph type="body" idx="1"/>
          </p:nvPr>
        </p:nvSpPr>
        <p:spPr>
          <a:xfrm>
            <a:off x="311700" y="1446950"/>
            <a:ext cx="8520600" cy="31218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Toimintaryhmien vetäjät ovat yleensä hallituksen jäseniä, mutta toimintaryhmiin saa mielellään osallistua omien resurssiensa mukaan</a:t>
            </a:r>
            <a:endParaRPr>
              <a:solidFill>
                <a:schemeClr val="dk1"/>
              </a:solidFill>
              <a:latin typeface="Metrophobic"/>
              <a:ea typeface="Metrophobic"/>
              <a:cs typeface="Metrophobic"/>
              <a:sym typeface="Metrophobic"/>
            </a:endParaRPr>
          </a:p>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Perustietolomakkeella kysytään, minkä toimintaryhmien toiminnasta jäsenet ovat erityisesti kiinnostuneita. Toimintakaudella 2024-2025 kokeillaan postituslistojen käyttämistä eri toimintaryhmille. Näin ryhmissä voi olla mukana eräänlaisena varjojäsenenä</a:t>
            </a:r>
            <a:endParaRPr>
              <a:solidFill>
                <a:schemeClr val="dk1"/>
              </a:solidFill>
              <a:latin typeface="Metrophobic"/>
              <a:ea typeface="Metrophobic"/>
              <a:cs typeface="Metrophobic"/>
              <a:sym typeface="Metrophobic"/>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i" b="1">
                <a:solidFill>
                  <a:schemeClr val="accent5"/>
                </a:solidFill>
                <a:latin typeface="Metrophobic"/>
                <a:ea typeface="Metrophobic"/>
                <a:cs typeface="Metrophobic"/>
                <a:sym typeface="Metrophobic"/>
              </a:rPr>
              <a:t>YAFin edustaminen erilaisissa tilaisuuksissa ja toimikunnissa</a:t>
            </a:r>
            <a:endParaRPr b="1">
              <a:solidFill>
                <a:schemeClr val="accent5"/>
              </a:solidFill>
              <a:latin typeface="Metrophobic"/>
              <a:ea typeface="Metrophobic"/>
              <a:cs typeface="Metrophobic"/>
              <a:sym typeface="Metrophobic"/>
            </a:endParaRPr>
          </a:p>
        </p:txBody>
      </p:sp>
      <p:sp>
        <p:nvSpPr>
          <p:cNvPr id="102" name="Google Shape;102;p21"/>
          <p:cNvSpPr txBox="1">
            <a:spLocks noGrp="1"/>
          </p:cNvSpPr>
          <p:nvPr>
            <p:ph type="body" idx="1"/>
          </p:nvPr>
        </p:nvSpPr>
        <p:spPr>
          <a:xfrm>
            <a:off x="311700" y="1650150"/>
            <a:ext cx="8520600" cy="2918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Font typeface="Metrophobic"/>
              <a:buChar char="●"/>
            </a:pPr>
            <a:r>
              <a:rPr lang="fi">
                <a:solidFill>
                  <a:schemeClr val="dk1"/>
                </a:solidFill>
                <a:latin typeface="Metrophobic"/>
                <a:ea typeface="Metrophobic"/>
                <a:cs typeface="Metrophobic"/>
                <a:sym typeface="Metrophobic"/>
              </a:rPr>
              <a:t>YAFille tulee tasaisesti pyyntöjä erilaisiin asiantuntijatehtäviin. Kartoitamme jäsentemme halukkuutta edustaa YAFia erilaisissa tapahtumissa ja toimikunnissa</a:t>
            </a:r>
            <a:endParaRPr>
              <a:solidFill>
                <a:schemeClr val="dk1"/>
              </a:solidFill>
              <a:latin typeface="Metrophobic"/>
              <a:ea typeface="Metrophobic"/>
              <a:cs typeface="Metrophobic"/>
              <a:sym typeface="Metrophobic"/>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637</Words>
  <Application>Microsoft Office PowerPoint</Application>
  <PresentationFormat>Näytössä katseltava esitys (16:9)</PresentationFormat>
  <Paragraphs>46</Paragraphs>
  <Slides>11</Slides>
  <Notes>11</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11</vt:i4>
      </vt:variant>
    </vt:vector>
  </HeadingPairs>
  <TitlesOfParts>
    <vt:vector size="14" baseType="lpstr">
      <vt:lpstr>Arial</vt:lpstr>
      <vt:lpstr>Metrophobic</vt:lpstr>
      <vt:lpstr>Simple Light</vt:lpstr>
      <vt:lpstr>PowerPoint-esitys</vt:lpstr>
      <vt:lpstr>Yleistä jäsenyydestä</vt:lpstr>
      <vt:lpstr>YAF organisaationa</vt:lpstr>
      <vt:lpstr>Jäsentiedot, matkalaskut</vt:lpstr>
      <vt:lpstr>Ulkoinen ja sisäinen viestintä</vt:lpstr>
      <vt:lpstr>PowerPoint-esitys</vt:lpstr>
      <vt:lpstr>Akatemiaklubit ja muut kokoontumiset</vt:lpstr>
      <vt:lpstr>Toimintaryhmiin osallistuminen</vt:lpstr>
      <vt:lpstr>YAFin edustaminen erilaisissa tilaisuuksissa ja toimikunnissa</vt:lpstr>
      <vt:lpstr>Yksittäiset projektit</vt:lpstr>
      <vt:lpstr>Tutkija tavattavissa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Riikka Hiltunen</dc:creator>
  <cp:lastModifiedBy>Riikka Hiltunen</cp:lastModifiedBy>
  <cp:revision>1</cp:revision>
  <dcterms:modified xsi:type="dcterms:W3CDTF">2024-08-08T09:14:57Z</dcterms:modified>
</cp:coreProperties>
</file>